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1D"/>
    <a:srgbClr val="BFCCDD"/>
    <a:srgbClr val="FDD880"/>
    <a:srgbClr val="F7B021"/>
    <a:srgbClr val="FFCC00"/>
    <a:srgbClr val="070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4" autoAdjust="0"/>
    <p:restoredTop sz="90929"/>
  </p:normalViewPr>
  <p:slideViewPr>
    <p:cSldViewPr snapToGrid="0"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693777-877B-4895-9391-040077494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081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B28E9D-483C-4E84-94E7-1C864FD5A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101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8458200" cy="1143000"/>
          </a:xfrm>
        </p:spPr>
        <p:txBody>
          <a:bodyPr/>
          <a:lstStyle>
            <a:lvl1pPr marL="0" indent="0">
              <a:buFont typeface="Times"/>
              <a:buNone/>
              <a:defRPr sz="2800" b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70C3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680075"/>
            <a:ext cx="1284287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559550"/>
            <a:ext cx="9144000" cy="304800"/>
          </a:xfrm>
          <a:prstGeom prst="rect">
            <a:avLst/>
          </a:prstGeom>
          <a:solidFill>
            <a:srgbClr val="FFB9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30938"/>
            <a:ext cx="3395663" cy="1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28600"/>
            <a:ext cx="8458200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-138113" y="4191000"/>
            <a:ext cx="54864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740525" y="6159500"/>
            <a:ext cx="2174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+mn-lt"/>
              </a:defRPr>
            </a:lvl1pPr>
          </a:lstStyle>
          <a:p>
            <a:fld id="{1A0F9FF1-1CF0-4540-B7B8-1DA804CD7D19}" type="datetime4">
              <a:rPr lang="en-US" altLang="en-US"/>
              <a:pPr/>
              <a:t>August 8, 2014</a:t>
            </a:fld>
            <a:endParaRPr lang="en-US" altLang="en-US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3550" y="4205288"/>
            <a:ext cx="4108450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551CFD-8126-4FC3-85E2-74703748E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52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1145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1912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F2474B-A8E7-4F34-86F4-7AF82F7B8F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40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BEF3B4-23D9-4485-918A-647539F00F41}" type="datetimeFigureOut">
              <a:rPr lang="da-DK" smtClean="0"/>
              <a:pPr/>
              <a:t>08-08-2014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36D1-272F-4579-AC2E-E2248B5BD76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8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4DD7A9-0A59-43CC-8216-30A7C6752E21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7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A8255E-420C-4289-9A6D-B31BE6B4C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31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F46790-5AF3-4B41-B878-FBFF49A9FE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04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143875-7EE1-4361-89E9-FB8B9126D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95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2E4AAF-FF8F-45A8-8F6F-29A3C59C3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45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259979-FBED-46DE-A927-0413284B8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49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23CD5D-5659-4D70-B47A-756E69DCB6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33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F13438-9496-449A-9418-F4708058D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33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9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45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153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0" y="61849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85B0AF89-9C19-4309-ABDD-693A6F7BA57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6121400"/>
            <a:ext cx="776287" cy="2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/>
        <a:buChar char="•"/>
        <a:defRPr sz="2800">
          <a:solidFill>
            <a:schemeClr val="accent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accent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000">
          <a:solidFill>
            <a:schemeClr val="accent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000">
          <a:solidFill>
            <a:schemeClr val="accent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000">
          <a:solidFill>
            <a:schemeClr val="accent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000">
          <a:solidFill>
            <a:schemeClr val="accent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000">
          <a:solidFill>
            <a:schemeClr val="accent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0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g-holding.com/en/portfolio/investment-sectors/industrial-refrigeratio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hyperlink" Target="http://da.wikipedia.org/wiki/Skib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EC41002C-3262-4B09-994C-1FF0BD6CB6DB}" type="datetime4">
              <a:rPr lang="en-US" altLang="en-US"/>
              <a:pPr/>
              <a:t>August 8, 2014</a:t>
            </a:fld>
            <a:endParaRPr lang="en-US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400" dirty="0" err="1" smtClean="0"/>
              <a:t>HBLT</a:t>
            </a:r>
            <a:r>
              <a:rPr lang="en-US" altLang="en-US" sz="4400" dirty="0" smtClean="0"/>
              <a:t>-wire</a:t>
            </a:r>
            <a:endParaRPr lang="en-US" altLang="en-US" sz="44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063" y="2924175"/>
            <a:ext cx="8458200" cy="1143000"/>
          </a:xfrm>
        </p:spPr>
        <p:txBody>
          <a:bodyPr/>
          <a:lstStyle/>
          <a:p>
            <a:pPr algn="ctr"/>
            <a:r>
              <a:rPr lang="en-US" altLang="en-US" sz="3600" dirty="0" smtClean="0"/>
              <a:t>Product Introduction</a:t>
            </a:r>
            <a:endParaRPr lang="en-US" altLang="en-US" sz="3600" dirty="0"/>
          </a:p>
        </p:txBody>
      </p:sp>
      <p:pic>
        <p:nvPicPr>
          <p:cNvPr id="6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85" y="3624862"/>
            <a:ext cx="3976923" cy="22005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65900"/>
            <a:ext cx="2582181" cy="22511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Tekstboks 15"/>
          <p:cNvSpPr txBox="1"/>
          <p:nvPr/>
        </p:nvSpPr>
        <p:spPr>
          <a:xfrm>
            <a:off x="356259" y="908720"/>
            <a:ext cx="320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+mj-lt"/>
              </a:rPr>
              <a:t>Cut </a:t>
            </a:r>
            <a:r>
              <a:rPr lang="en-GB" sz="2400" b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&amp; configure</a:t>
            </a:r>
            <a:r>
              <a:rPr lang="en-GB" sz="2400" b="1" dirty="0" smtClean="0">
                <a:latin typeface="+mj-lt"/>
              </a:rPr>
              <a:t>:</a:t>
            </a:r>
            <a:endParaRPr lang="en-GB" sz="2400" b="1" dirty="0">
              <a:latin typeface="+mj-lt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08920"/>
            <a:ext cx="2557818" cy="17539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33056"/>
            <a:ext cx="2648762" cy="17539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56592"/>
            <a:ext cx="2768920" cy="1532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kstboks 7"/>
          <p:cNvSpPr txBox="1"/>
          <p:nvPr/>
        </p:nvSpPr>
        <p:spPr>
          <a:xfrm>
            <a:off x="5272088" y="874432"/>
            <a:ext cx="3469530" cy="193899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Tools required: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Adjustable wrench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2.5 mm hex key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Wire cutter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Tape measure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65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13" y="4458630"/>
            <a:ext cx="1694496" cy="2541744"/>
          </a:xfrm>
          <a:prstGeom prst="rect">
            <a:avLst/>
          </a:prstGeom>
        </p:spPr>
      </p:pic>
      <p:sp>
        <p:nvSpPr>
          <p:cNvPr id="16" name="Tekstboks 15"/>
          <p:cNvSpPr txBox="1"/>
          <p:nvPr/>
        </p:nvSpPr>
        <p:spPr>
          <a:xfrm>
            <a:off x="356259" y="908720"/>
            <a:ext cx="63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Cut &amp;</a:t>
            </a:r>
            <a:r>
              <a:rPr lang="en-GB" sz="2400" b="1" dirty="0" smtClean="0">
                <a:latin typeface="+mj-lt"/>
              </a:rPr>
              <a:t> Configure:</a:t>
            </a:r>
            <a:endParaRPr lang="en-GB" sz="2400" b="1" dirty="0">
              <a:latin typeface="+mj-lt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5652120" y="1879664"/>
            <a:ext cx="331236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+mj-lt"/>
              </a:rPr>
              <a:t>Tools required: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800" b="1" dirty="0" smtClean="0">
                <a:solidFill>
                  <a:schemeClr val="bg1"/>
                </a:solidFill>
                <a:latin typeface="+mj-lt"/>
              </a:rPr>
              <a:t>HBLC Tool (from website)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1800" b="1" dirty="0" err="1" smtClean="0">
                <a:solidFill>
                  <a:schemeClr val="bg1"/>
                </a:solidFill>
                <a:latin typeface="+mj-lt"/>
              </a:rPr>
              <a:t>HBxC</a:t>
            </a:r>
            <a:r>
              <a:rPr lang="en-GB" sz="1800" b="1" dirty="0" smtClean="0">
                <a:solidFill>
                  <a:schemeClr val="bg1"/>
                </a:solidFill>
                <a:latin typeface="+mj-lt"/>
              </a:rPr>
              <a:t>-USB (</a:t>
            </a:r>
            <a:r>
              <a:rPr lang="en-GB" sz="1800" b="1" dirty="0" err="1" smtClean="0">
                <a:solidFill>
                  <a:schemeClr val="bg1"/>
                </a:solidFill>
                <a:latin typeface="+mj-lt"/>
              </a:rPr>
              <a:t>prog</a:t>
            </a:r>
            <a:r>
              <a:rPr lang="en-GB" sz="1800" b="1" dirty="0" smtClean="0">
                <a:solidFill>
                  <a:schemeClr val="bg1"/>
                </a:solidFill>
                <a:latin typeface="+mj-lt"/>
              </a:rPr>
              <a:t>. Cable)</a:t>
            </a:r>
            <a:endParaRPr lang="en-GB" sz="1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1" y="1442326"/>
            <a:ext cx="5308371" cy="47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tregbilledforklaring 1 10"/>
          <p:cNvSpPr/>
          <p:nvPr/>
        </p:nvSpPr>
        <p:spPr>
          <a:xfrm>
            <a:off x="5690432" y="2948173"/>
            <a:ext cx="3312368" cy="533029"/>
          </a:xfrm>
          <a:prstGeom prst="borderCallout1">
            <a:avLst>
              <a:gd name="adj1" fmla="val 50705"/>
              <a:gd name="adj2" fmla="val -214"/>
              <a:gd name="adj3" fmla="val 109951"/>
              <a:gd name="adj4" fmla="val -98093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b="1" dirty="0" smtClean="0">
                <a:effectLst/>
                <a:latin typeface="+mj-lt"/>
                <a:ea typeface="Times New Roman"/>
              </a:rPr>
              <a:t>1) Sensor refrigerant should be input here</a:t>
            </a:r>
            <a:endParaRPr lang="en-GB" sz="1400" b="1" dirty="0">
              <a:effectLst/>
              <a:latin typeface="+mj-lt"/>
              <a:ea typeface="Times New Roman"/>
            </a:endParaRPr>
          </a:p>
        </p:txBody>
      </p:sp>
      <p:sp>
        <p:nvSpPr>
          <p:cNvPr id="9" name="Stregbilledforklaring 1 8"/>
          <p:cNvSpPr/>
          <p:nvPr/>
        </p:nvSpPr>
        <p:spPr>
          <a:xfrm>
            <a:off x="5690432" y="3605909"/>
            <a:ext cx="3312368" cy="517649"/>
          </a:xfrm>
          <a:prstGeom prst="borderCallout1">
            <a:avLst>
              <a:gd name="adj1" fmla="val 51654"/>
              <a:gd name="adj2" fmla="val -484"/>
              <a:gd name="adj3" fmla="val 43978"/>
              <a:gd name="adj4" fmla="val -9675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b="1" dirty="0" smtClean="0">
                <a:effectLst/>
                <a:latin typeface="+mj-lt"/>
                <a:ea typeface="Times New Roman"/>
              </a:rPr>
              <a:t>2) Sensor length should be input here</a:t>
            </a:r>
            <a:endParaRPr lang="en-GB" sz="1400" b="1" dirty="0">
              <a:effectLst/>
              <a:latin typeface="+mj-lt"/>
              <a:ea typeface="Times New Roman"/>
            </a:endParaRPr>
          </a:p>
        </p:txBody>
      </p:sp>
      <p:sp>
        <p:nvSpPr>
          <p:cNvPr id="10" name="Stregbilledforklaring 1 9"/>
          <p:cNvSpPr/>
          <p:nvPr/>
        </p:nvSpPr>
        <p:spPr>
          <a:xfrm>
            <a:off x="5690432" y="4255740"/>
            <a:ext cx="3312368" cy="405780"/>
          </a:xfrm>
          <a:prstGeom prst="borderCallout1">
            <a:avLst>
              <a:gd name="adj1" fmla="val 51889"/>
              <a:gd name="adj2" fmla="val -214"/>
              <a:gd name="adj3" fmla="val 59058"/>
              <a:gd name="adj4" fmla="val -97816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b="1" dirty="0" smtClean="0">
                <a:effectLst/>
                <a:latin typeface="+mj-lt"/>
                <a:ea typeface="Times New Roman"/>
              </a:rPr>
              <a:t>3) </a:t>
            </a:r>
            <a:r>
              <a:rPr lang="en-GB" sz="1400" b="1" dirty="0" smtClean="0">
                <a:effectLst/>
                <a:latin typeface="+mj-lt"/>
                <a:ea typeface="Times New Roman"/>
              </a:rPr>
              <a:t>Enter the standpipe diameter here</a:t>
            </a:r>
            <a:endParaRPr lang="en-GB" sz="1400" b="1" dirty="0">
              <a:effectLst/>
              <a:latin typeface="+mj-lt"/>
              <a:ea typeface="Times New Roman"/>
            </a:endParaRPr>
          </a:p>
        </p:txBody>
      </p:sp>
      <p:sp>
        <p:nvSpPr>
          <p:cNvPr id="12" name="Stregbilledforklaring 1 9"/>
          <p:cNvSpPr/>
          <p:nvPr/>
        </p:nvSpPr>
        <p:spPr>
          <a:xfrm>
            <a:off x="5690432" y="4760132"/>
            <a:ext cx="3312368" cy="405780"/>
          </a:xfrm>
          <a:prstGeom prst="borderCallout1">
            <a:avLst>
              <a:gd name="adj1" fmla="val 51889"/>
              <a:gd name="adj2" fmla="val -214"/>
              <a:gd name="adj3" fmla="val 17082"/>
              <a:gd name="adj4" fmla="val -17164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400" b="1" dirty="0" smtClean="0">
                <a:effectLst/>
                <a:latin typeface="+mj-lt"/>
                <a:ea typeface="Times New Roman"/>
              </a:rPr>
              <a:t>4) </a:t>
            </a:r>
            <a:r>
              <a:rPr lang="en-GB" sz="1400" b="1" dirty="0" smtClean="0">
                <a:effectLst/>
                <a:latin typeface="+mj-lt"/>
                <a:ea typeface="Times New Roman"/>
              </a:rPr>
              <a:t>Save by clicking “Set configuration”</a:t>
            </a:r>
            <a:endParaRPr lang="en-GB" sz="1400" b="1" dirty="0"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65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boks 15"/>
          <p:cNvSpPr txBox="1"/>
          <p:nvPr/>
        </p:nvSpPr>
        <p:spPr>
          <a:xfrm>
            <a:off x="356259" y="908720"/>
            <a:ext cx="448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Installation in a standpipe</a:t>
            </a:r>
            <a:r>
              <a:rPr lang="en-GB" dirty="0" smtClean="0">
                <a:latin typeface="+mj-lt"/>
              </a:rPr>
              <a:t>:</a:t>
            </a:r>
            <a:endParaRPr lang="en-GB" dirty="0">
              <a:latin typeface="+mj-lt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497940" cy="4973153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971874"/>
              </p:ext>
            </p:extLst>
          </p:nvPr>
        </p:nvGraphicFramePr>
        <p:xfrm>
          <a:off x="4965484" y="3590503"/>
          <a:ext cx="3986009" cy="2611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0350"/>
                <a:gridCol w="2455659"/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Items / measures</a:t>
                      </a:r>
                      <a:endParaRPr lang="da-DK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DN40 (Ø48,3x2,6)</a:t>
                      </a:r>
                      <a:endParaRPr lang="da-DK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Tee (2)</a:t>
                      </a:r>
                      <a:endParaRPr lang="da-DK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DIN 2615-1</a:t>
                      </a:r>
                      <a:endParaRPr lang="da-DK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Bending 90°(3)</a:t>
                      </a:r>
                      <a:endParaRPr lang="da-DK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DIN 2615-1/Type 3</a:t>
                      </a:r>
                      <a:endParaRPr lang="da-DK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Welding connection (4)</a:t>
                      </a:r>
                      <a:endParaRPr lang="da-DK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Ø48,3x30 mm</a:t>
                      </a:r>
                      <a:endParaRPr lang="da-DK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Refrigerant</a:t>
                      </a:r>
                      <a:endParaRPr lang="da-DK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R718, R717, R507, R410, R134, R22</a:t>
                      </a:r>
                      <a:endParaRPr lang="da-DK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Max pressure</a:t>
                      </a:r>
                      <a:endParaRPr lang="da-DK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53 bar</a:t>
                      </a:r>
                      <a:endParaRPr lang="da-DK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Pipe standard</a:t>
                      </a:r>
                      <a:endParaRPr lang="da-DK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DIN 10220</a:t>
                      </a:r>
                      <a:endParaRPr lang="da-DK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Pipe length (1) </a:t>
                      </a:r>
                      <a:endParaRPr lang="da-DK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L+114</a:t>
                      </a:r>
                      <a:endParaRPr lang="da-DK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Centerline</a:t>
                      </a:r>
                      <a:endParaRPr lang="da-DK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endParaRPr lang="da-DK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Welding connection - A</a:t>
                      </a:r>
                      <a:endParaRPr lang="da-DK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Ø48,3</a:t>
                      </a:r>
                      <a:endParaRPr lang="da-DK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Welding connection - B</a:t>
                      </a:r>
                      <a:endParaRPr lang="da-DK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Ø38,3</a:t>
                      </a:r>
                      <a:endParaRPr lang="da-DK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5436096" y="1139552"/>
            <a:ext cx="3600400" cy="193899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Installation guidelines: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Shut-off-valve recommended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Isolation of pipe recommended 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59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344289"/>
              </p:ext>
            </p:extLst>
          </p:nvPr>
        </p:nvGraphicFramePr>
        <p:xfrm>
          <a:off x="1" y="698873"/>
          <a:ext cx="9144000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1138"/>
                <a:gridCol w="1487784"/>
                <a:gridCol w="1487784"/>
                <a:gridCol w="1349263"/>
                <a:gridCol w="1104691"/>
                <a:gridCol w="1903340"/>
              </a:tblGrid>
              <a:tr h="13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 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RTK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E+H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Hansen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Danfoss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HB </a:t>
                      </a:r>
                      <a:r>
                        <a:rPr lang="da-DK" sz="800" dirty="0" smtClean="0">
                          <a:effectLst/>
                        </a:rPr>
                        <a:t>Products  [Wire sensor]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</a:tr>
              <a:tr h="407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 err="1">
                          <a:effectLst/>
                        </a:rPr>
                        <a:t>Refrigerant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R717, R22, R134A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R717, R22, R404A, R410A, R134A 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R717, R22, R134A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R717, R22, R404A, R410A, R134A (R744*)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R717, R22, R404A, R410A, R134, R744, R507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13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 err="1">
                          <a:effectLst/>
                        </a:rPr>
                        <a:t>Analogue</a:t>
                      </a:r>
                      <a:r>
                        <a:rPr lang="da-DK" sz="800" dirty="0">
                          <a:effectLst/>
                        </a:rPr>
                        <a:t> output (AO)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4-20 mA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4-20 mA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4-20 mA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4-20 mA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4-20 mA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13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Digital output (DO) (Alarm output)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NO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PNP, NO/NC (programmable)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13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P-</a:t>
                      </a:r>
                      <a:r>
                        <a:rPr lang="da-DK" sz="800" dirty="0" err="1">
                          <a:effectLst/>
                        </a:rPr>
                        <a:t>regulation</a:t>
                      </a:r>
                      <a:r>
                        <a:rPr lang="da-DK" sz="800" dirty="0">
                          <a:effectLst/>
                        </a:rPr>
                        <a:t> of </a:t>
                      </a:r>
                      <a:r>
                        <a:rPr lang="da-DK" sz="800" dirty="0" err="1">
                          <a:effectLst/>
                        </a:rPr>
                        <a:t>valve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No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Yes, programmable by PC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13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Configuration/</a:t>
                      </a:r>
                      <a:r>
                        <a:rPr lang="da-DK" sz="800" dirty="0" err="1">
                          <a:effectLst/>
                        </a:rPr>
                        <a:t>Calibration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Trimmer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 by HMI, HART or PC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Trimmer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Yes by HMI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Yes by PC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13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Bus </a:t>
                      </a:r>
                      <a:r>
                        <a:rPr lang="da-DK" sz="800" dirty="0" err="1">
                          <a:effectLst/>
                        </a:rPr>
                        <a:t>communication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CAN-open (optional)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 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 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13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Display standard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 – but LED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No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 – but LED (LCD coming in 2014)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13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Display option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Yes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Yes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Yes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13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 err="1">
                          <a:effectLst/>
                        </a:rPr>
                        <a:t>Measuring</a:t>
                      </a:r>
                      <a:r>
                        <a:rPr lang="da-DK" sz="800" dirty="0">
                          <a:effectLst/>
                        </a:rPr>
                        <a:t> range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150…4000 mm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150…3000 mm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510…4270 mm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800…5000 mm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 smtClean="0">
                          <a:effectLst/>
                        </a:rPr>
                        <a:t>300…4000 </a:t>
                      </a:r>
                      <a:r>
                        <a:rPr lang="da-DK" sz="800" dirty="0">
                          <a:effectLst/>
                        </a:rPr>
                        <a:t>mm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407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Available length (L)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Can be ordered in any size 150…4000 mm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Can be ordered in any size 150…3000 mm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510, 760, 1015, 1525, 2030, 2540, 3050, 3660, 4270 &amp; custome lengths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Can be cut in any size 800…5000 mm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Can be cut in any size </a:t>
                      </a:r>
                      <a:r>
                        <a:rPr lang="en-US" sz="800" dirty="0" smtClean="0">
                          <a:effectLst/>
                        </a:rPr>
                        <a:t>300…4000 </a:t>
                      </a:r>
                      <a:r>
                        <a:rPr lang="en-US" sz="800" dirty="0">
                          <a:effectLst/>
                        </a:rPr>
                        <a:t>mm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13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 err="1">
                          <a:effectLst/>
                        </a:rPr>
                        <a:t>Protection</a:t>
                      </a:r>
                      <a:r>
                        <a:rPr lang="da-DK" sz="800" dirty="0">
                          <a:effectLst/>
                        </a:rPr>
                        <a:t> </a:t>
                      </a:r>
                      <a:r>
                        <a:rPr lang="da-DK" sz="800" dirty="0" err="1">
                          <a:effectLst/>
                        </a:rPr>
                        <a:t>degree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IP65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IP65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IP65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IP67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IP65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268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Connection thread type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1” RG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¾”NPT, ¾”BSPP, 1”NPT, 1”BSPP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¾” NPT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¾”NPT &amp; 1” BSPP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¾”NPT, 3/4BSPP 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13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Dead zone (bottom)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 mm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 mm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 mm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115-240 (90) mm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 mm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13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Split design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Yes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268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Shipping size – l:1000 mm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160x10x10cm-w: 10 kg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130x15x15cm – W: 6 kg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150x10x10 cm – w: 6 kg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19x24x33 cm – w: 2,2 kg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9,5x9,5x32 cm – w: 1,1 kg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268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Shipping cost – Denmark/Spain – l:1000 mm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 Euro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47 Euro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47 Euro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36 Euro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 Euro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13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Installation </a:t>
                      </a:r>
                      <a:r>
                        <a:rPr lang="da-DK" sz="800" dirty="0" err="1">
                          <a:effectLst/>
                        </a:rPr>
                        <a:t>height</a:t>
                      </a:r>
                      <a:r>
                        <a:rPr lang="da-DK" sz="800" dirty="0">
                          <a:effectLst/>
                        </a:rPr>
                        <a:t> </a:t>
                      </a:r>
                      <a:r>
                        <a:rPr lang="da-DK" sz="800" dirty="0" err="1">
                          <a:effectLst/>
                        </a:rPr>
                        <a:t>required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420 + L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L+150…1000+230 mm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337 + L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220 mm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155 mm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268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Standpipe size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Ø114 mm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?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3” (Ø76,2 mm)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2-4” (Ø50,8-101,6 mm)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½” (Ø48,3 mm)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268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 err="1">
                          <a:effectLst/>
                        </a:rPr>
                        <a:t>Require</a:t>
                      </a:r>
                      <a:r>
                        <a:rPr lang="da-DK" sz="800" dirty="0">
                          <a:effectLst/>
                        </a:rPr>
                        <a:t> </a:t>
                      </a:r>
                      <a:r>
                        <a:rPr lang="da-DK" sz="800" dirty="0" err="1">
                          <a:effectLst/>
                        </a:rPr>
                        <a:t>preparation</a:t>
                      </a:r>
                      <a:r>
                        <a:rPr lang="da-DK" sz="800" dirty="0">
                          <a:effectLst/>
                        </a:rPr>
                        <a:t> </a:t>
                      </a:r>
                      <a:r>
                        <a:rPr lang="da-DK" sz="800" dirty="0" err="1">
                          <a:effectLst/>
                        </a:rPr>
                        <a:t>before</a:t>
                      </a:r>
                      <a:r>
                        <a:rPr lang="da-DK" sz="800" dirty="0">
                          <a:effectLst/>
                        </a:rPr>
                        <a:t> installation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Yes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Yes – </a:t>
                      </a:r>
                      <a:r>
                        <a:rPr lang="da-DK" sz="800" dirty="0" err="1">
                          <a:effectLst/>
                        </a:rPr>
                        <a:t>approx</a:t>
                      </a:r>
                      <a:r>
                        <a:rPr lang="da-DK" sz="800" dirty="0">
                          <a:effectLst/>
                        </a:rPr>
                        <a:t> 30 min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 – can be ordered in fix length at no extra cost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407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Required accessories for set-up and price 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HMI Display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Only for special situations - Free software tool + programming cable (50 Euro)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268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Require 0% calibration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Yes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 – if not 3” standpipe and R717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 – for dead zone 90 mm 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No – Plug and </a:t>
                      </a:r>
                      <a:r>
                        <a:rPr lang="da-DK" sz="800" dirty="0" err="1">
                          <a:effectLst/>
                        </a:rPr>
                        <a:t>play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268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Require 100 % calibration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Yes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Yes - if not 3” standpipe and R717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268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 err="1">
                          <a:effectLst/>
                        </a:rPr>
                        <a:t>Usable</a:t>
                      </a:r>
                      <a:r>
                        <a:rPr lang="da-DK" sz="800" dirty="0">
                          <a:effectLst/>
                        </a:rPr>
                        <a:t> in marine installation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Yes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Yes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Yes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 (only with reference pipe)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Yes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13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Cable </a:t>
                      </a:r>
                      <a:r>
                        <a:rPr lang="da-DK" sz="800" dirty="0" err="1">
                          <a:effectLst/>
                        </a:rPr>
                        <a:t>included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 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Yes – 5 m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  <a:tr h="13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 err="1">
                          <a:effectLst/>
                        </a:rPr>
                        <a:t>Require</a:t>
                      </a:r>
                      <a:r>
                        <a:rPr lang="da-DK" sz="800" dirty="0">
                          <a:effectLst/>
                        </a:rPr>
                        <a:t> </a:t>
                      </a:r>
                      <a:r>
                        <a:rPr lang="da-DK" sz="800" dirty="0" err="1">
                          <a:effectLst/>
                        </a:rPr>
                        <a:t>special</a:t>
                      </a:r>
                      <a:r>
                        <a:rPr lang="da-DK" sz="800" dirty="0">
                          <a:effectLst/>
                        </a:rPr>
                        <a:t> </a:t>
                      </a:r>
                      <a:r>
                        <a:rPr lang="da-DK" sz="800" dirty="0" err="1">
                          <a:effectLst/>
                        </a:rPr>
                        <a:t>skills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Yes to </a:t>
                      </a:r>
                      <a:r>
                        <a:rPr lang="da-DK" sz="800" dirty="0" err="1">
                          <a:effectLst/>
                        </a:rPr>
                        <a:t>some</a:t>
                      </a:r>
                      <a:r>
                        <a:rPr lang="da-DK" sz="800" dirty="0">
                          <a:effectLst/>
                        </a:rPr>
                        <a:t> </a:t>
                      </a:r>
                      <a:r>
                        <a:rPr lang="da-DK" sz="800" dirty="0" err="1">
                          <a:effectLst/>
                        </a:rPr>
                        <a:t>extend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No</a:t>
                      </a:r>
                      <a:endParaRPr lang="da-DK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Yes to </a:t>
                      </a:r>
                      <a:r>
                        <a:rPr lang="da-DK" sz="800" dirty="0" err="1">
                          <a:effectLst/>
                        </a:rPr>
                        <a:t>some</a:t>
                      </a:r>
                      <a:r>
                        <a:rPr lang="da-DK" sz="800" dirty="0">
                          <a:effectLst/>
                        </a:rPr>
                        <a:t> </a:t>
                      </a:r>
                      <a:r>
                        <a:rPr lang="da-DK" sz="800" dirty="0" err="1">
                          <a:effectLst/>
                        </a:rPr>
                        <a:t>extend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No</a:t>
                      </a:r>
                      <a:endParaRPr lang="da-DK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5" marR="42075" marT="0" marB="0"/>
                </a:tc>
              </a:tr>
            </a:tbl>
          </a:graphicData>
        </a:graphic>
      </p:graphicFrame>
      <p:sp>
        <p:nvSpPr>
          <p:cNvPr id="8" name="Tekstboks 7"/>
          <p:cNvSpPr txBox="1"/>
          <p:nvPr/>
        </p:nvSpPr>
        <p:spPr>
          <a:xfrm>
            <a:off x="227671" y="237207"/>
            <a:ext cx="808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Benchmark – Level sensors for industrial refrigeration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54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boks 10"/>
          <p:cNvSpPr txBox="1"/>
          <p:nvPr/>
        </p:nvSpPr>
        <p:spPr>
          <a:xfrm>
            <a:off x="477000" y="234494"/>
            <a:ext cx="8190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The first ”real” Plug and Play sensor for the industrial refrigeration industry 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38" y="952950"/>
            <a:ext cx="3976923" cy="22005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kstboks 1"/>
          <p:cNvSpPr txBox="1"/>
          <p:nvPr/>
        </p:nvSpPr>
        <p:spPr>
          <a:xfrm>
            <a:off x="539552" y="3242772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b="1" dirty="0" smtClean="0">
                <a:latin typeface="+mn-lt"/>
              </a:rPr>
              <a:t>Plug and play solution.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 smtClean="0">
                <a:latin typeface="+mn-lt"/>
              </a:rPr>
              <a:t>No dead zone – no calibration – no adjustment to standpipe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 smtClean="0">
                <a:latin typeface="+mn-lt"/>
              </a:rPr>
              <a:t>4-20 mA linear output or 4-20 mA P-regulation of valve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 smtClean="0">
                <a:latin typeface="+mn-lt"/>
              </a:rPr>
              <a:t>Alarm output - PNP-NO/NC. 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 smtClean="0">
                <a:latin typeface="+mn-lt"/>
              </a:rPr>
              <a:t>An installation height of only 6” is required.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0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pilforbindelse 15"/>
          <p:cNvCxnSpPr/>
          <p:nvPr/>
        </p:nvCxnSpPr>
        <p:spPr>
          <a:xfrm>
            <a:off x="5243513" y="4450264"/>
            <a:ext cx="959430" cy="636234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5"/>
          <p:cNvCxnSpPr>
            <a:endCxn id="1026" idx="1"/>
          </p:cNvCxnSpPr>
          <p:nvPr/>
        </p:nvCxnSpPr>
        <p:spPr>
          <a:xfrm>
            <a:off x="5700713" y="3782030"/>
            <a:ext cx="1182135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ige pilforbindelse 3"/>
          <p:cNvCxnSpPr/>
          <p:nvPr/>
        </p:nvCxnSpPr>
        <p:spPr>
          <a:xfrm flipH="1">
            <a:off x="2038756" y="3782030"/>
            <a:ext cx="392257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/>
          <p:cNvCxnSpPr/>
          <p:nvPr/>
        </p:nvCxnSpPr>
        <p:spPr>
          <a:xfrm flipH="1">
            <a:off x="2775588" y="4336028"/>
            <a:ext cx="756083" cy="983993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589829" y="494383"/>
            <a:ext cx="7604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Our goal is to innovate and to push the boundaries of the </a:t>
            </a:r>
            <a:r>
              <a:rPr lang="en-US" sz="2400" b="1" dirty="0" smtClean="0">
                <a:latin typeface="+mn-lt"/>
              </a:rPr>
              <a:t>industry - and </a:t>
            </a:r>
            <a:r>
              <a:rPr lang="en-US" sz="2400" b="1" dirty="0">
                <a:latin typeface="+mn-lt"/>
              </a:rPr>
              <a:t>now you can reap those rewards!</a:t>
            </a:r>
            <a:endParaRPr lang="da-DK" sz="2400" b="1" dirty="0">
              <a:latin typeface="+mn-lt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1341096" y="1660636"/>
            <a:ext cx="6101768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One sensor works for NH3 or </a:t>
            </a:r>
            <a:r>
              <a:rPr lang="en-GB" sz="2000" b="1" dirty="0" err="1" smtClean="0">
                <a:solidFill>
                  <a:schemeClr val="bg1"/>
                </a:solidFill>
                <a:latin typeface="+mj-lt"/>
              </a:rPr>
              <a:t>HFC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 refrigerants.  The same sensor can be used in industrial or marine applications.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450476" y="3228032"/>
            <a:ext cx="1569027" cy="1107996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6600" dirty="0" smtClean="0">
                <a:solidFill>
                  <a:schemeClr val="bg1"/>
                </a:solidFill>
                <a:latin typeface="Impact" pitchFamily="34" charset="0"/>
              </a:rPr>
              <a:t>NH3</a:t>
            </a:r>
            <a:endParaRPr lang="da-DK" sz="6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2019503" y="5301208"/>
            <a:ext cx="1512168" cy="1107996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6600" dirty="0" smtClean="0">
                <a:solidFill>
                  <a:schemeClr val="bg1"/>
                </a:solidFill>
                <a:latin typeface="Impact" pitchFamily="34" charset="0"/>
              </a:rPr>
              <a:t>HFC</a:t>
            </a:r>
            <a:endParaRPr lang="da-DK" sz="6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20" y="2681748"/>
            <a:ext cx="3976923" cy="220056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28" name="Picture 4" descr="http://ts3.mm.bing.net/th?id=H.4965082131466498&amp;pid=15.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97" y="5085185"/>
            <a:ext cx="2369692" cy="13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s2.mm.bing.net/th?id=H.4876511360649725&amp;pid=15.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48" y="3113796"/>
            <a:ext cx="1783843" cy="133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467544" y="476607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Better, smaller, and more cost-efficient – </a:t>
            </a:r>
            <a:br>
              <a:rPr lang="en-GB" b="1" dirty="0" smtClean="0">
                <a:latin typeface="+mj-lt"/>
              </a:rPr>
            </a:br>
            <a:r>
              <a:rPr lang="en-GB" b="1" dirty="0" smtClean="0">
                <a:latin typeface="+mj-lt"/>
              </a:rPr>
              <a:t>this is the future of the refrigeration industry!</a:t>
            </a:r>
            <a:endParaRPr lang="en-GB" b="1" dirty="0">
              <a:latin typeface="+mj-lt"/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4" y="1844824"/>
            <a:ext cx="3776472" cy="3291840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sp>
        <p:nvSpPr>
          <p:cNvPr id="12" name="Tekstboks 11"/>
          <p:cNvSpPr txBox="1"/>
          <p:nvPr/>
        </p:nvSpPr>
        <p:spPr>
          <a:xfrm>
            <a:off x="4788024" y="1844824"/>
            <a:ext cx="4104456" cy="267765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You can get it: </a:t>
            </a:r>
          </a:p>
          <a:p>
            <a:endParaRPr lang="en-GB" b="1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Cut and configured  - free of charge 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The ”IKEA” solution – cut it yourself</a:t>
            </a:r>
          </a:p>
          <a:p>
            <a:pPr marL="285750" indent="-285750">
              <a:buFont typeface="Wingdings" pitchFamily="2" charset="2"/>
              <a:buChar char="q"/>
            </a:pP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16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514"/>
            <a:ext cx="4608512" cy="2550043"/>
          </a:xfrm>
          <a:prstGeom prst="rect">
            <a:avLst/>
          </a:prstGeom>
        </p:spPr>
      </p:pic>
      <p:sp>
        <p:nvSpPr>
          <p:cNvPr id="11" name="Tekstboks 10"/>
          <p:cNvSpPr txBox="1"/>
          <p:nvPr/>
        </p:nvSpPr>
        <p:spPr>
          <a:xfrm>
            <a:off x="5382442" y="2752920"/>
            <a:ext cx="3528392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Plug and play. </a:t>
            </a:r>
            <a:r>
              <a:rPr lang="en-GB" sz="1400" dirty="0" smtClean="0">
                <a:latin typeface="+mj-lt"/>
              </a:rPr>
              <a:t>No requirement for recalibration. No requirement for dead zone optimization.</a:t>
            </a:r>
            <a:endParaRPr lang="en-GB" sz="1400" dirty="0">
              <a:latin typeface="+mj-lt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5378376" y="3589008"/>
            <a:ext cx="3528392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Measures NH3 &amp; HFC refrigerants:  </a:t>
            </a:r>
            <a:r>
              <a:rPr lang="en-GB" sz="1400" dirty="0" smtClean="0">
                <a:latin typeface="+mj-lt"/>
              </a:rPr>
              <a:t>R22, R134A, R404A, R410A, R507, R717 &amp; R718).</a:t>
            </a:r>
            <a:endParaRPr lang="en-GB" sz="1400" dirty="0">
              <a:latin typeface="+mj-lt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5382442" y="4380528"/>
            <a:ext cx="3528392" cy="11695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For marine installations</a:t>
            </a:r>
            <a:r>
              <a:rPr lang="en-GB" sz="1400" dirty="0" smtClean="0">
                <a:latin typeface="+mj-lt"/>
              </a:rPr>
              <a:t>: Can be used for marine applications, since measurement is not affected by contact with the metal surface of the overflow pipe.</a:t>
            </a:r>
            <a:endParaRPr lang="en-GB" sz="1400" dirty="0">
              <a:latin typeface="+mj-lt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5392664" y="780696"/>
            <a:ext cx="3528392" cy="9541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Cut and configure: </a:t>
            </a:r>
            <a:r>
              <a:rPr lang="en-GB" sz="1400" dirty="0" smtClean="0">
                <a:latin typeface="+mj-lt"/>
              </a:rPr>
              <a:t>Flexible sensor wire, which is adjustable to a length of 300 to 4000 mm  </a:t>
            </a:r>
            <a:br>
              <a:rPr lang="en-GB" sz="1400" dirty="0" smtClean="0">
                <a:latin typeface="+mj-lt"/>
              </a:rPr>
            </a:br>
            <a:endParaRPr lang="en-GB" sz="1400" dirty="0">
              <a:latin typeface="+mj-lt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5421240" y="1845392"/>
            <a:ext cx="3528392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Configuration by Windows App: </a:t>
            </a:r>
            <a:r>
              <a:rPr lang="en-GB" sz="1400" dirty="0" smtClean="0">
                <a:latin typeface="+mj-lt"/>
              </a:rPr>
              <a:t>Simple PC configuration for the specified length and refrigerant.</a:t>
            </a:r>
            <a:endParaRPr lang="en-GB" sz="1400" b="1" dirty="0">
              <a:latin typeface="+mj-lt"/>
            </a:endParaRPr>
          </a:p>
        </p:txBody>
      </p:sp>
      <p:cxnSp>
        <p:nvCxnSpPr>
          <p:cNvPr id="21" name="Lige forbindelse 20"/>
          <p:cNvCxnSpPr>
            <a:stCxn id="14" idx="1"/>
          </p:cNvCxnSpPr>
          <p:nvPr/>
        </p:nvCxnSpPr>
        <p:spPr>
          <a:xfrm flipH="1">
            <a:off x="928168" y="1257750"/>
            <a:ext cx="4464496" cy="1971218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/>
          <p:cNvCxnSpPr/>
          <p:nvPr/>
        </p:nvCxnSpPr>
        <p:spPr>
          <a:xfrm flipH="1">
            <a:off x="3939392" y="2276872"/>
            <a:ext cx="1424696" cy="1224136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/>
          <p:cNvCxnSpPr/>
          <p:nvPr/>
        </p:nvCxnSpPr>
        <p:spPr>
          <a:xfrm flipH="1">
            <a:off x="4211960" y="3212976"/>
            <a:ext cx="1152128" cy="288032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/>
          <p:cNvCxnSpPr>
            <a:stCxn id="12" idx="1"/>
          </p:cNvCxnSpPr>
          <p:nvPr/>
        </p:nvCxnSpPr>
        <p:spPr>
          <a:xfrm flipH="1" flipV="1">
            <a:off x="4370264" y="3589008"/>
            <a:ext cx="1008112" cy="369332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/>
          <p:cNvCxnSpPr>
            <a:stCxn id="13" idx="1"/>
          </p:cNvCxnSpPr>
          <p:nvPr/>
        </p:nvCxnSpPr>
        <p:spPr>
          <a:xfrm flipH="1" flipV="1">
            <a:off x="4230314" y="3922058"/>
            <a:ext cx="1152128" cy="1043246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boks 15"/>
          <p:cNvSpPr txBox="1"/>
          <p:nvPr/>
        </p:nvSpPr>
        <p:spPr>
          <a:xfrm>
            <a:off x="356259" y="980728"/>
            <a:ext cx="320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Product features:</a:t>
            </a:r>
            <a:endParaRPr lang="en-GB" b="1" dirty="0">
              <a:latin typeface="+mj-lt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5382442" y="5618952"/>
            <a:ext cx="3528392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Minimum installation height:  </a:t>
            </a:r>
            <a:r>
              <a:rPr lang="en-GB" sz="1400" dirty="0" smtClean="0">
                <a:latin typeface="+mj-lt"/>
              </a:rPr>
              <a:t>Requires only 155 mm installation height.</a:t>
            </a:r>
            <a:endParaRPr lang="en-GB" sz="1400" dirty="0">
              <a:latin typeface="+mj-lt"/>
            </a:endParaRPr>
          </a:p>
        </p:txBody>
      </p:sp>
      <p:cxnSp>
        <p:nvCxnSpPr>
          <p:cNvPr id="18" name="Lige forbindelse 17"/>
          <p:cNvCxnSpPr>
            <a:stCxn id="17" idx="1"/>
          </p:cNvCxnSpPr>
          <p:nvPr/>
        </p:nvCxnSpPr>
        <p:spPr>
          <a:xfrm flipH="1" flipV="1">
            <a:off x="4056500" y="4063352"/>
            <a:ext cx="1325942" cy="181721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9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514"/>
            <a:ext cx="4608512" cy="2550043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5364088" y="1442393"/>
            <a:ext cx="3528392" cy="11695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Smart split design - </a:t>
            </a:r>
            <a:r>
              <a:rPr lang="en-GB" sz="1400" dirty="0" smtClean="0">
                <a:latin typeface="+mj-lt"/>
              </a:rPr>
              <a:t>makes it easy to install and service. Fault detection on the electronics and/or replacement of the electronics can be carried out without releasing pressure on the system.</a:t>
            </a:r>
            <a:endParaRPr lang="en-GB" sz="1400" dirty="0">
              <a:latin typeface="+mj-lt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5345683" y="2948126"/>
            <a:ext cx="3528392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No dead zone: </a:t>
            </a:r>
            <a:r>
              <a:rPr lang="en-GB" sz="1400" dirty="0" smtClean="0">
                <a:latin typeface="+mj-lt"/>
              </a:rPr>
              <a:t>Dead zone limited to 0 mm. </a:t>
            </a:r>
            <a:endParaRPr lang="en-GB" sz="1400" dirty="0">
              <a:latin typeface="+mj-lt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5345683" y="4259076"/>
            <a:ext cx="3528392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Alarm:</a:t>
            </a:r>
            <a:r>
              <a:rPr lang="en-GB" sz="1400" dirty="0" smtClean="0">
                <a:latin typeface="+mj-lt"/>
              </a:rPr>
              <a:t> Alarm output can be set in a range from 10% to 100%.</a:t>
            </a:r>
            <a:endParaRPr lang="en-GB" sz="1400" dirty="0">
              <a:latin typeface="+mj-lt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5364088" y="3697287"/>
            <a:ext cx="3528392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Thread size: </a:t>
            </a:r>
            <a:r>
              <a:rPr lang="en-GB" sz="1400" dirty="0" smtClean="0">
                <a:latin typeface="+mj-lt"/>
              </a:rPr>
              <a:t>Available in ¾” NPT and ¾” BSPP.</a:t>
            </a:r>
            <a:endParaRPr lang="en-GB" sz="1400" dirty="0">
              <a:latin typeface="+mj-lt"/>
            </a:endParaRPr>
          </a:p>
        </p:txBody>
      </p:sp>
      <p:cxnSp>
        <p:nvCxnSpPr>
          <p:cNvPr id="11" name="Lige forbindelse 10"/>
          <p:cNvCxnSpPr>
            <a:stCxn id="6" idx="1"/>
          </p:cNvCxnSpPr>
          <p:nvPr/>
        </p:nvCxnSpPr>
        <p:spPr>
          <a:xfrm flipH="1">
            <a:off x="2843808" y="2027169"/>
            <a:ext cx="2520280" cy="892839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>
            <a:stCxn id="7" idx="1"/>
          </p:cNvCxnSpPr>
          <p:nvPr/>
        </p:nvCxnSpPr>
        <p:spPr>
          <a:xfrm flipH="1">
            <a:off x="4103949" y="3209736"/>
            <a:ext cx="1241734" cy="26161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>
            <a:stCxn id="10" idx="1"/>
          </p:cNvCxnSpPr>
          <p:nvPr/>
        </p:nvCxnSpPr>
        <p:spPr>
          <a:xfrm flipH="1" flipV="1">
            <a:off x="2339752" y="3117602"/>
            <a:ext cx="3024336" cy="841295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>
            <a:stCxn id="8" idx="1"/>
          </p:cNvCxnSpPr>
          <p:nvPr/>
        </p:nvCxnSpPr>
        <p:spPr>
          <a:xfrm flipH="1" flipV="1">
            <a:off x="4067944" y="3702176"/>
            <a:ext cx="1277739" cy="81851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boks 15"/>
          <p:cNvSpPr txBox="1"/>
          <p:nvPr/>
        </p:nvSpPr>
        <p:spPr>
          <a:xfrm>
            <a:off x="356259" y="980728"/>
            <a:ext cx="320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Product features</a:t>
            </a:r>
            <a:r>
              <a:rPr lang="en-GB" dirty="0" smtClean="0">
                <a:latin typeface="+mj-lt"/>
              </a:rPr>
              <a:t>:</a:t>
            </a:r>
            <a:endParaRPr lang="en-GB" dirty="0">
              <a:latin typeface="+mj-lt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5364088" y="4922584"/>
            <a:ext cx="3528392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P-regulation: </a:t>
            </a:r>
            <a:r>
              <a:rPr lang="en-GB" sz="1400" dirty="0" smtClean="0">
                <a:latin typeface="+mj-lt"/>
              </a:rPr>
              <a:t>The possibility for direct regulation of modulating valves, pilot valves, or step motor valves.</a:t>
            </a:r>
            <a:endParaRPr lang="en-GB" sz="1400" dirty="0">
              <a:latin typeface="+mj-lt"/>
            </a:endParaRPr>
          </a:p>
        </p:txBody>
      </p:sp>
      <p:cxnSp>
        <p:nvCxnSpPr>
          <p:cNvPr id="22" name="Lige forbindelse 21"/>
          <p:cNvCxnSpPr/>
          <p:nvPr/>
        </p:nvCxnSpPr>
        <p:spPr>
          <a:xfrm flipH="1" flipV="1">
            <a:off x="3923928" y="3697287"/>
            <a:ext cx="1435790" cy="1608422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2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boks 15"/>
          <p:cNvSpPr txBox="1"/>
          <p:nvPr/>
        </p:nvSpPr>
        <p:spPr>
          <a:xfrm>
            <a:off x="356259" y="980728"/>
            <a:ext cx="2271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Measuring points</a:t>
            </a:r>
            <a:r>
              <a:rPr lang="en-GB" dirty="0" smtClean="0">
                <a:latin typeface="+mj-lt"/>
              </a:rPr>
              <a:t>:</a:t>
            </a:r>
            <a:endParaRPr lang="en-GB" dirty="0">
              <a:latin typeface="+mj-lt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49" y="1961385"/>
            <a:ext cx="3515875" cy="2935230"/>
          </a:xfrm>
          <a:prstGeom prst="rect">
            <a:avLst/>
          </a:prstGeom>
        </p:spPr>
      </p:pic>
      <p:cxnSp>
        <p:nvCxnSpPr>
          <p:cNvPr id="4" name="Lige forbindelse 3"/>
          <p:cNvCxnSpPr/>
          <p:nvPr/>
        </p:nvCxnSpPr>
        <p:spPr>
          <a:xfrm>
            <a:off x="6444208" y="2585636"/>
            <a:ext cx="5760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forbindelse 5"/>
          <p:cNvCxnSpPr/>
          <p:nvPr/>
        </p:nvCxnSpPr>
        <p:spPr>
          <a:xfrm>
            <a:off x="6444208" y="4581128"/>
            <a:ext cx="5760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6998274" y="24001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+mj-lt"/>
              </a:rPr>
              <a:t>20 mA / 100%</a:t>
            </a:r>
            <a:endParaRPr lang="en-GB" sz="1800" b="1" dirty="0">
              <a:latin typeface="+mj-lt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7020272" y="439646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+mj-lt"/>
              </a:rPr>
              <a:t>4 mA / 0%</a:t>
            </a:r>
            <a:endParaRPr lang="en-GB" sz="1800" b="1" dirty="0">
              <a:latin typeface="+mj-lt"/>
            </a:endParaRPr>
          </a:p>
        </p:txBody>
      </p:sp>
      <p:cxnSp>
        <p:nvCxnSpPr>
          <p:cNvPr id="11" name="Lige forbindelse 10"/>
          <p:cNvCxnSpPr/>
          <p:nvPr/>
        </p:nvCxnSpPr>
        <p:spPr>
          <a:xfrm>
            <a:off x="6422210" y="2801660"/>
            <a:ext cx="5760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1"/>
          <p:cNvSpPr txBox="1"/>
          <p:nvPr/>
        </p:nvSpPr>
        <p:spPr>
          <a:xfrm>
            <a:off x="7020272" y="261699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+mj-lt"/>
              </a:rPr>
              <a:t>Alarm point</a:t>
            </a:r>
            <a:endParaRPr lang="en-GB" sz="1800" b="1" dirty="0">
              <a:latin typeface="+mj-lt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67544" y="551078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Tank linear measurement – 4mA/0% … 20mA/100%</a:t>
            </a:r>
            <a:endParaRPr lang="en-GB" dirty="0">
              <a:latin typeface="+mj-lt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4932040" y="119675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Programmable alarm point: 10-100 %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85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boks 15"/>
          <p:cNvSpPr txBox="1"/>
          <p:nvPr/>
        </p:nvSpPr>
        <p:spPr>
          <a:xfrm>
            <a:off x="356259" y="980728"/>
            <a:ext cx="320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Measuring points</a:t>
            </a:r>
            <a:r>
              <a:rPr lang="en-GB" dirty="0" smtClean="0">
                <a:latin typeface="+mj-lt"/>
              </a:rPr>
              <a:t>:</a:t>
            </a:r>
            <a:endParaRPr lang="en-GB" dirty="0">
              <a:latin typeface="+mj-lt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9" y="1367735"/>
            <a:ext cx="3916302" cy="4201522"/>
          </a:xfrm>
          <a:prstGeom prst="rect">
            <a:avLst/>
          </a:prstGeom>
        </p:spPr>
      </p:pic>
      <p:cxnSp>
        <p:nvCxnSpPr>
          <p:cNvPr id="4" name="Lige forbindelse 3"/>
          <p:cNvCxnSpPr/>
          <p:nvPr/>
        </p:nvCxnSpPr>
        <p:spPr>
          <a:xfrm>
            <a:off x="5478826" y="4406568"/>
            <a:ext cx="5760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4"/>
          <p:cNvCxnSpPr>
            <a:endCxn id="6" idx="1"/>
          </p:cNvCxnSpPr>
          <p:nvPr/>
        </p:nvCxnSpPr>
        <p:spPr>
          <a:xfrm>
            <a:off x="5491839" y="2444514"/>
            <a:ext cx="664337" cy="77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6156176" y="22675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+mj-lt"/>
              </a:rPr>
              <a:t>20 mA / 100%</a:t>
            </a:r>
            <a:endParaRPr lang="en-GB" sz="1800" b="1" dirty="0">
              <a:latin typeface="+mj-lt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6156176" y="42190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+mj-lt"/>
              </a:rPr>
              <a:t>4 mA / 0%</a:t>
            </a:r>
            <a:endParaRPr lang="en-GB" sz="1800" b="1" dirty="0">
              <a:latin typeface="+mj-lt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467544" y="593998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P-regulation in Alfa Laval plate heat exchanger</a:t>
            </a:r>
            <a:endParaRPr lang="en-GB" dirty="0">
              <a:latin typeface="+mj-lt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364438" y="1628800"/>
            <a:ext cx="3686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Programmable: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 smtClean="0">
                <a:latin typeface="+mj-lt"/>
              </a:rPr>
              <a:t>Set-point: 0-90 %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b="1" dirty="0" smtClean="0">
                <a:latin typeface="+mj-lt"/>
              </a:rPr>
              <a:t>Alarm point: 10-100 %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4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13832"/>
            <a:ext cx="1800200" cy="2700300"/>
          </a:xfrm>
          <a:prstGeom prst="rect">
            <a:avLst/>
          </a:prstGeom>
        </p:spPr>
      </p:pic>
      <p:sp>
        <p:nvSpPr>
          <p:cNvPr id="16" name="Tekstboks 15"/>
          <p:cNvSpPr txBox="1"/>
          <p:nvPr/>
        </p:nvSpPr>
        <p:spPr>
          <a:xfrm>
            <a:off x="356259" y="494936"/>
            <a:ext cx="429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Electrical connections</a:t>
            </a:r>
            <a:r>
              <a:rPr lang="en-GB" dirty="0" smtClean="0">
                <a:latin typeface="+mj-lt"/>
              </a:rPr>
              <a:t>:</a:t>
            </a:r>
            <a:endParaRPr lang="en-GB" dirty="0">
              <a:latin typeface="+mj-lt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59" y="2014061"/>
            <a:ext cx="4696481" cy="1991003"/>
          </a:xfrm>
          <a:prstGeom prst="rect">
            <a:avLst/>
          </a:prstGeom>
        </p:spPr>
      </p:pic>
      <p:sp>
        <p:nvSpPr>
          <p:cNvPr id="2" name="Tekstboks 1"/>
          <p:cNvSpPr txBox="1"/>
          <p:nvPr/>
        </p:nvSpPr>
        <p:spPr>
          <a:xfrm>
            <a:off x="652014" y="4244895"/>
            <a:ext cx="8001000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Pin 1 / 2: 	Power supply – 24 V AC/DC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Pin 4: 	(AO) – 4…20 mA linear or P-regulation of valve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Pin 3: 	(DO) – PNP – NO/NC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Pin 5: 	Not used (communication)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335635" y="1313328"/>
            <a:ext cx="8633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Delivered with 5 m cable with M12 plug on one end – flying leads on the other end. </a:t>
            </a:r>
          </a:p>
        </p:txBody>
      </p:sp>
    </p:spTree>
    <p:extLst>
      <p:ext uri="{BB962C8B-B14F-4D97-AF65-F5344CB8AC3E}">
        <p14:creationId xmlns:p14="http://schemas.microsoft.com/office/powerpoint/2010/main" val="22209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ker0707">
  <a:themeElements>
    <a:clrScheme name="Parker0707 1">
      <a:dk1>
        <a:srgbClr val="000000"/>
      </a:dk1>
      <a:lt1>
        <a:srgbClr val="FFFFFF"/>
      </a:lt1>
      <a:dk2>
        <a:srgbClr val="070C3C"/>
      </a:dk2>
      <a:lt2>
        <a:srgbClr val="999999"/>
      </a:lt2>
      <a:accent1>
        <a:srgbClr val="8C7B70"/>
      </a:accent1>
      <a:accent2>
        <a:srgbClr val="00A3F0"/>
      </a:accent2>
      <a:accent3>
        <a:srgbClr val="FFFFFF"/>
      </a:accent3>
      <a:accent4>
        <a:srgbClr val="000000"/>
      </a:accent4>
      <a:accent5>
        <a:srgbClr val="C5BFBB"/>
      </a:accent5>
      <a:accent6>
        <a:srgbClr val="0093D9"/>
      </a:accent6>
      <a:hlink>
        <a:srgbClr val="FF660F"/>
      </a:hlink>
      <a:folHlink>
        <a:srgbClr val="007070"/>
      </a:folHlink>
    </a:clrScheme>
    <a:fontScheme name="Parker07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arker0707 1">
        <a:dk1>
          <a:srgbClr val="000000"/>
        </a:dk1>
        <a:lt1>
          <a:srgbClr val="FFFFFF"/>
        </a:lt1>
        <a:dk2>
          <a:srgbClr val="070C3C"/>
        </a:dk2>
        <a:lt2>
          <a:srgbClr val="999999"/>
        </a:lt2>
        <a:accent1>
          <a:srgbClr val="8C7B70"/>
        </a:accent1>
        <a:accent2>
          <a:srgbClr val="00A3F0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0093D9"/>
        </a:accent6>
        <a:hlink>
          <a:srgbClr val="FF660F"/>
        </a:hlink>
        <a:folHlink>
          <a:srgbClr val="0070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Parker0707</Template>
  <TotalTime>116</TotalTime>
  <Words>1085</Words>
  <Application>Microsoft Office PowerPoint</Application>
  <PresentationFormat>On-screen Show (4:3)</PresentationFormat>
  <Paragraphs>247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Parker0707</vt:lpstr>
      <vt:lpstr>HBLT-wire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Parker Hannifin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R/S Purgers</dc:title>
  <dc:creator>Lutrelle Manna</dc:creator>
  <cp:lastModifiedBy>Andrew B. Stock</cp:lastModifiedBy>
  <cp:revision>10</cp:revision>
  <cp:lastPrinted>2007-05-08T19:17:34Z</cp:lastPrinted>
  <dcterms:created xsi:type="dcterms:W3CDTF">2007-08-09T16:57:25Z</dcterms:created>
  <dcterms:modified xsi:type="dcterms:W3CDTF">2014-08-08T19:47:52Z</dcterms:modified>
</cp:coreProperties>
</file>