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66" r:id="rId4"/>
    <p:sldId id="267" r:id="rId5"/>
    <p:sldId id="268" r:id="rId6"/>
    <p:sldId id="258" r:id="rId7"/>
    <p:sldId id="259" r:id="rId8"/>
    <p:sldId id="260" r:id="rId9"/>
    <p:sldId id="261" r:id="rId10"/>
    <p:sldId id="262" r:id="rId11"/>
    <p:sldId id="264" r:id="rId12"/>
    <p:sldId id="265" r:id="rId13"/>
    <p:sldId id="269" r:id="rId14"/>
    <p:sldId id="263" r:id="rId1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1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91D"/>
    <a:srgbClr val="BFCCDD"/>
    <a:srgbClr val="FDD880"/>
    <a:srgbClr val="F7B021"/>
    <a:srgbClr val="FFCC00"/>
    <a:srgbClr val="070C3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>
      <p:cViewPr>
        <p:scale>
          <a:sx n="90" d="100"/>
          <a:sy n="90" d="100"/>
        </p:scale>
        <p:origin x="-1482" y="-4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641DA3-0C16-4F44-B1FC-98006276D8D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0026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199915F-176F-482E-B1F7-AEDF1AE14E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8218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pitchFamily="-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57200" y="1676400"/>
            <a:ext cx="8458200" cy="1143000"/>
          </a:xfrm>
        </p:spPr>
        <p:txBody>
          <a:bodyPr/>
          <a:lstStyle>
            <a:lvl1pPr marL="0" indent="0">
              <a:buFont typeface="Times" pitchFamily="-16" charset="0"/>
              <a:buNone/>
              <a:defRPr sz="2800" b="1"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1524000"/>
          </a:xfrm>
          <a:prstGeom prst="rect">
            <a:avLst/>
          </a:prstGeom>
          <a:solidFill>
            <a:srgbClr val="070C3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924175"/>
            <a:ext cx="2362200" cy="885825"/>
          </a:xfrm>
          <a:prstGeom prst="rect">
            <a:avLst/>
          </a:prstGeom>
          <a:noFill/>
        </p:spPr>
      </p:pic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6559550"/>
            <a:ext cx="9144000" cy="304800"/>
          </a:xfrm>
          <a:prstGeom prst="rect">
            <a:avLst/>
          </a:prstGeom>
          <a:solidFill>
            <a:srgbClr val="FFB91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1039" name="Picture 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6230938"/>
            <a:ext cx="3395663" cy="169862"/>
          </a:xfrm>
          <a:prstGeom prst="rect">
            <a:avLst/>
          </a:prstGeom>
          <a:noFill/>
        </p:spPr>
      </p:pic>
      <p:sp>
        <p:nvSpPr>
          <p:cNvPr id="1041" name="Rectangle 17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228600"/>
            <a:ext cx="8458200" cy="12954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42" name="Text Box 18"/>
          <p:cNvSpPr txBox="1">
            <a:spLocks noChangeArrowheads="1"/>
          </p:cNvSpPr>
          <p:nvPr/>
        </p:nvSpPr>
        <p:spPr bwMode="auto">
          <a:xfrm>
            <a:off x="-138113" y="4191000"/>
            <a:ext cx="548640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6740525" y="6159500"/>
            <a:ext cx="2174875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 b="1">
                <a:latin typeface="+mn-lt"/>
              </a:defRPr>
            </a:lvl1pPr>
          </a:lstStyle>
          <a:p>
            <a:fld id="{35E362E2-6BCE-4D5E-9939-1A4C585131A6}" type="datetime4">
              <a:rPr lang="en-US"/>
              <a:pPr/>
              <a:t>June 25, 2014</a:t>
            </a:fld>
            <a:endParaRPr lang="en-US"/>
          </a:p>
        </p:txBody>
      </p:sp>
      <p:sp>
        <p:nvSpPr>
          <p:cNvPr id="1048" name="Rectangle 2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63550" y="4205288"/>
            <a:ext cx="4108450" cy="1341437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latin typeface="+mn-lt"/>
              </a:defRPr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16E4009-26F1-412C-8FF7-B575D7EC0D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00850" y="304800"/>
            <a:ext cx="21145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1912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AFB181D-5BD9-42E3-A090-80FA2C7A0D0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CD17174-55A2-4DAB-8CAD-F7D294545E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2E3694DD-B19A-40CD-A8F2-7E506D6C4C5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00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0100" y="1676400"/>
            <a:ext cx="40005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3723232-85B0-49E6-8C82-89623504DF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971F1E4-1A04-42BA-AD46-F10119EB7F2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870011B-F865-47CB-A7FD-721E819F7F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073BDFD-650A-4E1E-89B6-1B6E1FFACD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ADCF4B02-EB0F-4BAD-A957-1D5B3721E19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AEADF5C-02E5-49E9-AB3C-8B98A1C19D1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0" y="6553200"/>
            <a:ext cx="9144000" cy="304800"/>
          </a:xfrm>
          <a:prstGeom prst="rect">
            <a:avLst/>
          </a:prstGeom>
          <a:solidFill>
            <a:srgbClr val="FFB91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84582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153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01600" y="61849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fld id="{45C12907-C5EA-48F0-9DFE-E63B5B934C0B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40663" y="6121400"/>
            <a:ext cx="776287" cy="290513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0C3C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0C3C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0C3C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0C3C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0C3C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0C3C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0C3C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0C3C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rgbClr val="070C3C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Times" pitchFamily="-16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Times" pitchFamily="-16" charset="0"/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Times" pitchFamily="-16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Times" pitchFamily="-16" charset="0"/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Times" pitchFamily="-16" charset="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Font typeface="Times" pitchFamily="-16" charset="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Font typeface="Times" pitchFamily="-16" charset="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Font typeface="Times" pitchFamily="-16" charset="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Font typeface="Times" pitchFamily="-16" charset="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3"/>
          <p:cNvSpPr>
            <a:spLocks noGrp="1" noChangeArrowheads="1"/>
          </p:cNvSpPr>
          <p:nvPr>
            <p:ph type="dt" sz="quarter" idx="2"/>
          </p:nvPr>
        </p:nvSpPr>
        <p:spPr>
          <a:ln/>
        </p:spPr>
        <p:txBody>
          <a:bodyPr/>
          <a:lstStyle/>
          <a:p>
            <a:fld id="{82B3FEC6-B854-42DE-87C9-ABDD2D20678D}" type="datetime4">
              <a:rPr lang="en-US"/>
              <a:pPr/>
              <a:t>June 25, 2014</a:t>
            </a:fld>
            <a:endParaRPr lang="en-US"/>
          </a:p>
        </p:txBody>
      </p:sp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Real Solutions Product Introduction</a:t>
            </a:r>
            <a:endParaRPr lang="en-US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Cartridge Safety Relief Valve - </a:t>
            </a:r>
            <a:r>
              <a:rPr lang="en-US" dirty="0" err="1" smtClean="0"/>
              <a:t>CSRV</a:t>
            </a:r>
            <a:endParaRPr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1712" y="1685366"/>
            <a:ext cx="6938511" cy="46279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Capacities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 ANSI/</a:t>
            </a:r>
            <a:r>
              <a:rPr lang="en-US" dirty="0" err="1" smtClean="0"/>
              <a:t>ASHRAE</a:t>
            </a:r>
            <a:r>
              <a:rPr lang="en-US" dirty="0" smtClean="0"/>
              <a:t> 15 the discharge capacity is determined by:</a:t>
            </a:r>
          </a:p>
          <a:p>
            <a:r>
              <a:rPr lang="en-US" dirty="0" smtClean="0"/>
              <a:t>C = F * D * L</a:t>
            </a:r>
          </a:p>
          <a:p>
            <a:pPr lvl="1"/>
            <a:r>
              <a:rPr lang="en-US" dirty="0" smtClean="0"/>
              <a:t>C = capacity in </a:t>
            </a:r>
            <a:r>
              <a:rPr lang="en-US" dirty="0" err="1" smtClean="0"/>
              <a:t>lbs</a:t>
            </a:r>
            <a:r>
              <a:rPr lang="en-US" dirty="0" smtClean="0"/>
              <a:t>/min</a:t>
            </a:r>
          </a:p>
          <a:p>
            <a:pPr lvl="1"/>
            <a:r>
              <a:rPr lang="en-US" dirty="0" smtClean="0"/>
              <a:t>F = 0.5 for NH3</a:t>
            </a:r>
          </a:p>
          <a:p>
            <a:pPr lvl="1"/>
            <a:r>
              <a:rPr lang="en-US" dirty="0" smtClean="0"/>
              <a:t>D = Outer diameter of vessel</a:t>
            </a:r>
          </a:p>
          <a:p>
            <a:pPr lvl="1"/>
            <a:r>
              <a:rPr lang="en-US" dirty="0" smtClean="0"/>
              <a:t>L = Length of vessel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895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</a:t>
            </a:r>
            <a:br>
              <a:rPr lang="en-US" dirty="0" smtClean="0"/>
            </a:br>
            <a:r>
              <a:rPr lang="en-US" dirty="0" smtClean="0"/>
              <a:t>Installation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24200" y="0"/>
            <a:ext cx="6019800" cy="6523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4663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Cartridge Replacement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45-50 </a:t>
            </a:r>
            <a:r>
              <a:rPr lang="en-US" dirty="0" err="1" smtClean="0"/>
              <a:t>ft-lbs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12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477" y="800100"/>
            <a:ext cx="4714732" cy="5924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3057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/>
              <a:t>CSRV</a:t>
            </a:r>
            <a:r>
              <a:rPr lang="en-US" dirty="0" smtClean="0"/>
              <a:t> is a proven extension of the SR series</a:t>
            </a:r>
          </a:p>
          <a:p>
            <a:r>
              <a:rPr lang="en-US" dirty="0" smtClean="0"/>
              <a:t>The cartridge based design allows for easier maintenance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CSRV</a:t>
            </a:r>
            <a:r>
              <a:rPr lang="en-US" dirty="0" smtClean="0"/>
              <a:t> will save you time</a:t>
            </a:r>
          </a:p>
          <a:p>
            <a:r>
              <a:rPr lang="en-US" dirty="0" smtClean="0"/>
              <a:t>The </a:t>
            </a:r>
            <a:r>
              <a:rPr lang="en-US" dirty="0" err="1" smtClean="0"/>
              <a:t>CSRV</a:t>
            </a:r>
            <a:r>
              <a:rPr lang="en-US" dirty="0" smtClean="0"/>
              <a:t> will save you money</a:t>
            </a:r>
          </a:p>
          <a:p>
            <a:r>
              <a:rPr lang="en-US" dirty="0"/>
              <a:t>The </a:t>
            </a:r>
            <a:r>
              <a:rPr lang="en-US" dirty="0" err="1"/>
              <a:t>CSRV</a:t>
            </a:r>
            <a:r>
              <a:rPr lang="en-US" dirty="0"/>
              <a:t> will keep you safe</a:t>
            </a:r>
          </a:p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172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291" t="21309" r="16709" b="23582"/>
          <a:stretch/>
        </p:blipFill>
        <p:spPr>
          <a:xfrm>
            <a:off x="946235" y="1485901"/>
            <a:ext cx="7251531" cy="403860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118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CSRV</a:t>
            </a:r>
            <a:r>
              <a:rPr lang="en-US" dirty="0" smtClean="0"/>
              <a:t>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CSRV</a:t>
            </a:r>
            <a:r>
              <a:rPr lang="en-US" dirty="0" smtClean="0"/>
              <a:t> </a:t>
            </a:r>
            <a:r>
              <a:rPr lang="en-US" dirty="0" smtClean="0"/>
              <a:t>is an evolution of the </a:t>
            </a:r>
            <a:r>
              <a:rPr lang="en-US" dirty="0" err="1" smtClean="0"/>
              <a:t>SRV</a:t>
            </a:r>
            <a:r>
              <a:rPr lang="en-US" dirty="0" smtClean="0"/>
              <a:t> series of safety relief valves</a:t>
            </a:r>
          </a:p>
          <a:p>
            <a:r>
              <a:rPr lang="en-US" dirty="0" smtClean="0"/>
              <a:t>Cartridge based design</a:t>
            </a:r>
          </a:p>
          <a:p>
            <a:r>
              <a:rPr lang="en-US" dirty="0" smtClean="0"/>
              <a:t>Drop in replacement for </a:t>
            </a:r>
            <a:r>
              <a:rPr lang="en-US" dirty="0" err="1" smtClean="0"/>
              <a:t>SRV</a:t>
            </a:r>
            <a:endParaRPr lang="en-US" dirty="0" smtClean="0"/>
          </a:p>
          <a:p>
            <a:r>
              <a:rPr lang="en-US" dirty="0" smtClean="0"/>
              <a:t>Available in various configurations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439" y="-735105"/>
            <a:ext cx="4946102" cy="329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7091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and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b="1" dirty="0" smtClean="0"/>
              <a:t>Save money </a:t>
            </a:r>
            <a:r>
              <a:rPr lang="en-US" dirty="0" smtClean="0"/>
              <a:t>– the cartridge based design results in easier valve replacement</a:t>
            </a:r>
          </a:p>
          <a:p>
            <a:pPr lvl="1"/>
            <a:r>
              <a:rPr lang="en-US" dirty="0" smtClean="0"/>
              <a:t>The housing stays installed while the cartridges are swapped out</a:t>
            </a:r>
          </a:p>
          <a:p>
            <a:pPr lvl="1"/>
            <a:r>
              <a:rPr lang="en-US" dirty="0" smtClean="0"/>
              <a:t>No need to re-pipe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439" y="-735105"/>
            <a:ext cx="4946102" cy="329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0002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and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Stay safe </a:t>
            </a:r>
            <a:r>
              <a:rPr lang="en-US" dirty="0" smtClean="0"/>
              <a:t>– stay protected even during maintenance operations</a:t>
            </a:r>
          </a:p>
          <a:p>
            <a:pPr lvl="1"/>
            <a:r>
              <a:rPr lang="en-US" dirty="0" smtClean="0"/>
              <a:t>The dual </a:t>
            </a:r>
            <a:r>
              <a:rPr lang="en-US" dirty="0" err="1" smtClean="0"/>
              <a:t>CSRV</a:t>
            </a:r>
            <a:r>
              <a:rPr lang="en-US" dirty="0" smtClean="0"/>
              <a:t> + </a:t>
            </a:r>
            <a:r>
              <a:rPr lang="en-US" dirty="0" err="1" smtClean="0"/>
              <a:t>maifold</a:t>
            </a:r>
            <a:r>
              <a:rPr lang="en-US" dirty="0" smtClean="0"/>
              <a:t> combination allows the system to remain protected while the cartridges are swapped out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439" y="-735105"/>
            <a:ext cx="4946102" cy="329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Features and benefits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b="1" dirty="0" smtClean="0"/>
          </a:p>
          <a:p>
            <a:r>
              <a:rPr lang="en-US" b="1" dirty="0" smtClean="0"/>
              <a:t>Save time </a:t>
            </a:r>
            <a:r>
              <a:rPr lang="en-US" dirty="0" smtClean="0"/>
              <a:t>– the </a:t>
            </a:r>
            <a:r>
              <a:rPr lang="en-US" dirty="0" err="1" smtClean="0"/>
              <a:t>CSRV</a:t>
            </a:r>
            <a:r>
              <a:rPr lang="en-US" dirty="0" smtClean="0"/>
              <a:t> will save you time</a:t>
            </a:r>
          </a:p>
          <a:p>
            <a:pPr lvl="1"/>
            <a:r>
              <a:rPr lang="en-US" dirty="0" smtClean="0"/>
              <a:t>No need to re-pipe during maintenance</a:t>
            </a:r>
          </a:p>
          <a:p>
            <a:pPr lvl="1"/>
            <a:r>
              <a:rPr lang="en-US" dirty="0" smtClean="0"/>
              <a:t>No need to re-pipe during an upgrade</a:t>
            </a:r>
          </a:p>
          <a:p>
            <a:pPr lvl="1"/>
            <a:r>
              <a:rPr lang="en-US" dirty="0" smtClean="0"/>
              <a:t>Cartridge replacement takes less than 5 minutes</a:t>
            </a:r>
          </a:p>
          <a:p>
            <a:pPr lvl="1"/>
            <a:r>
              <a:rPr lang="en-US" dirty="0" smtClean="0"/>
              <a:t>During the next maintenance interval upgrade to the </a:t>
            </a:r>
            <a:r>
              <a:rPr lang="en-US" dirty="0" err="1" smtClean="0"/>
              <a:t>CSRV</a:t>
            </a:r>
            <a:r>
              <a:rPr lang="en-US" dirty="0" smtClean="0"/>
              <a:t> and decrease your costs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439" y="-735105"/>
            <a:ext cx="4946102" cy="329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206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Relief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to prevent overpressure situations</a:t>
            </a:r>
          </a:p>
          <a:p>
            <a:r>
              <a:rPr lang="en-US" dirty="0" smtClean="0"/>
              <a:t>Safely vent or re-direct refrigerant in the case of a overpressure situation</a:t>
            </a:r>
          </a:p>
          <a:p>
            <a:r>
              <a:rPr lang="en-US" dirty="0" smtClean="0"/>
              <a:t>The mechanical equivalent of </a:t>
            </a:r>
            <a:r>
              <a:rPr lang="en-US" dirty="0" smtClean="0"/>
              <a:t>a </a:t>
            </a:r>
            <a:r>
              <a:rPr lang="en-US" dirty="0" smtClean="0"/>
              <a:t>fuse</a:t>
            </a:r>
          </a:p>
          <a:p>
            <a:r>
              <a:rPr lang="en-US" dirty="0" smtClean="0"/>
              <a:t>Rated based on capacity (flow) and connection size</a:t>
            </a:r>
          </a:p>
          <a:p>
            <a:r>
              <a:rPr lang="en-US" dirty="0" smtClean="0"/>
              <a:t>Available for liquids or vapors (</a:t>
            </a:r>
            <a:r>
              <a:rPr lang="en-US" b="1" dirty="0" err="1" smtClean="0"/>
              <a:t>CSRV</a:t>
            </a:r>
            <a:r>
              <a:rPr lang="en-US" b="1" dirty="0" smtClean="0"/>
              <a:t> is vapor only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455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Safety Relief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4827181" cy="4114800"/>
          </a:xfrm>
        </p:spPr>
        <p:txBody>
          <a:bodyPr/>
          <a:lstStyle/>
          <a:p>
            <a:r>
              <a:rPr lang="en-US" dirty="0" smtClean="0"/>
              <a:t>Precision </a:t>
            </a:r>
            <a:r>
              <a:rPr lang="en-US" dirty="0" smtClean="0"/>
              <a:t>machined moving parts</a:t>
            </a:r>
          </a:p>
          <a:p>
            <a:r>
              <a:rPr lang="en-US" dirty="0" smtClean="0"/>
              <a:t>Stainless Steel cartridge</a:t>
            </a:r>
            <a:endParaRPr lang="en-US" dirty="0" smtClean="0"/>
          </a:p>
          <a:p>
            <a:r>
              <a:rPr lang="en-US" dirty="0" smtClean="0"/>
              <a:t>Will not cold weld or</a:t>
            </a:r>
            <a:br>
              <a:rPr lang="en-US" dirty="0" smtClean="0"/>
            </a:br>
            <a:r>
              <a:rPr lang="en-US" dirty="0" smtClean="0"/>
              <a:t>corrode</a:t>
            </a:r>
          </a:p>
          <a:p>
            <a:r>
              <a:rPr lang="en-US" dirty="0" smtClean="0"/>
              <a:t>Designed to open at a</a:t>
            </a:r>
            <a:br>
              <a:rPr lang="en-US" dirty="0" smtClean="0"/>
            </a:br>
            <a:r>
              <a:rPr lang="en-US" dirty="0" smtClean="0"/>
              <a:t>specific pressure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7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875" y="0"/>
            <a:ext cx="4377437" cy="6247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8111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CSRV</a:t>
            </a:r>
            <a:r>
              <a:rPr lang="en-US" dirty="0" smtClean="0"/>
              <a:t> Selection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7113559"/>
              </p:ext>
            </p:extLst>
          </p:nvPr>
        </p:nvGraphicFramePr>
        <p:xfrm>
          <a:off x="466165" y="2563906"/>
          <a:ext cx="8153400" cy="249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30680"/>
                <a:gridCol w="1630680"/>
                <a:gridCol w="1630680"/>
                <a:gridCol w="1630680"/>
                <a:gridCol w="163068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Valve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Inlet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Outlet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Pressure Setting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SCFM</a:t>
                      </a:r>
                      <a:r>
                        <a:rPr lang="en-US" dirty="0" smtClean="0"/>
                        <a:t> (air)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CSR1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½”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¾”</a:t>
                      </a:r>
                      <a:endParaRPr lang="en-US" dirty="0"/>
                    </a:p>
                  </a:txBody>
                  <a:tcPr anchor="ctr"/>
                </a:tc>
                <a:tc rowSpan="5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150-400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130-290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CSR2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½”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1”</a:t>
                      </a:r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246-622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CSRH1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½”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¾”</a:t>
                      </a:r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463-1173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CSRH2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½”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1”</a:t>
                      </a:r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CSRH3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¾”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1”</a:t>
                      </a:r>
                      <a:endParaRPr lang="en-US" dirty="0"/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5439" y="-735105"/>
            <a:ext cx="4946102" cy="32990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1961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Selection Criteria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Safety relief valve should be set below design working pressure of the vessel</a:t>
            </a:r>
          </a:p>
          <a:p>
            <a:r>
              <a:rPr lang="en-US" dirty="0" smtClean="0"/>
              <a:t>Safety relief valve should be set at least 25% higher than the normal operating pressure of the system</a:t>
            </a:r>
          </a:p>
          <a:p>
            <a:r>
              <a:rPr lang="en-US" dirty="0" smtClean="0"/>
              <a:t>Pressure limiting devices should be set at less than 90% of the safety relief </a:t>
            </a:r>
            <a:r>
              <a:rPr lang="en-US" dirty="0" smtClean="0"/>
              <a:t>setting</a:t>
            </a:r>
          </a:p>
          <a:p>
            <a:r>
              <a:rPr lang="en-US" i="1" dirty="0" smtClean="0"/>
              <a:t>Follow all local rules and regulations!</a:t>
            </a:r>
            <a:endParaRPr lang="en-US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D17174-55A2-4DAB-8CAD-F7D294545E33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8626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Default Design 1">
      <a:dk1>
        <a:srgbClr val="000000"/>
      </a:dk1>
      <a:lt1>
        <a:srgbClr val="FFFFFF"/>
      </a:lt1>
      <a:dk2>
        <a:srgbClr val="070C3C"/>
      </a:dk2>
      <a:lt2>
        <a:srgbClr val="999999"/>
      </a:lt2>
      <a:accent1>
        <a:srgbClr val="8C7B70"/>
      </a:accent1>
      <a:accent2>
        <a:srgbClr val="00A3F0"/>
      </a:accent2>
      <a:accent3>
        <a:srgbClr val="FFFFFF"/>
      </a:accent3>
      <a:accent4>
        <a:srgbClr val="000000"/>
      </a:accent4>
      <a:accent5>
        <a:srgbClr val="C5BFBB"/>
      </a:accent5>
      <a:accent6>
        <a:srgbClr val="0093D9"/>
      </a:accent6>
      <a:hlink>
        <a:srgbClr val="FF660F"/>
      </a:hlink>
      <a:folHlink>
        <a:srgbClr val="00707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16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70C3C"/>
        </a:dk2>
        <a:lt2>
          <a:srgbClr val="999999"/>
        </a:lt2>
        <a:accent1>
          <a:srgbClr val="8C7B70"/>
        </a:accent1>
        <a:accent2>
          <a:srgbClr val="00A3F0"/>
        </a:accent2>
        <a:accent3>
          <a:srgbClr val="FFFFFF"/>
        </a:accent3>
        <a:accent4>
          <a:srgbClr val="000000"/>
        </a:accent4>
        <a:accent5>
          <a:srgbClr val="C5BFBB"/>
        </a:accent5>
        <a:accent6>
          <a:srgbClr val="0093D9"/>
        </a:accent6>
        <a:hlink>
          <a:srgbClr val="FF660F"/>
        </a:hlink>
        <a:folHlink>
          <a:srgbClr val="00707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407</TotalTime>
  <Words>389</Words>
  <Application>Microsoft Office PowerPoint</Application>
  <PresentationFormat>On-screen Show (4:3)</PresentationFormat>
  <Paragraphs>99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blank</vt:lpstr>
      <vt:lpstr>Real Solutions Product Introduction</vt:lpstr>
      <vt:lpstr>CSRV Overview</vt:lpstr>
      <vt:lpstr>Features and benefits</vt:lpstr>
      <vt:lpstr>Features and benefits</vt:lpstr>
      <vt:lpstr>Features and benefits</vt:lpstr>
      <vt:lpstr>Safety Relief Basics</vt:lpstr>
      <vt:lpstr>Safety Relief Basics</vt:lpstr>
      <vt:lpstr>CSRV Selection</vt:lpstr>
      <vt:lpstr>Selection Criteria</vt:lpstr>
      <vt:lpstr>Capacities</vt:lpstr>
      <vt:lpstr>Typical  Installation</vt:lpstr>
      <vt:lpstr>Cartridge Replacement</vt:lpstr>
      <vt:lpstr>Summary</vt:lpstr>
      <vt:lpstr>Questions?</vt:lpstr>
    </vt:vector>
  </TitlesOfParts>
  <Company>Parker Hannifin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 Solutions Product Introduction</dc:title>
  <dc:creator>Andrew B. Stock</dc:creator>
  <cp:lastModifiedBy>Andrew B. Stock</cp:lastModifiedBy>
  <cp:revision>14</cp:revision>
  <cp:lastPrinted>2007-05-08T19:17:34Z</cp:lastPrinted>
  <dcterms:created xsi:type="dcterms:W3CDTF">2014-05-14T16:54:04Z</dcterms:created>
  <dcterms:modified xsi:type="dcterms:W3CDTF">2014-06-25T13:33:05Z</dcterms:modified>
</cp:coreProperties>
</file>